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71" r:id="rId6"/>
    <p:sldId id="272" r:id="rId7"/>
    <p:sldId id="274" r:id="rId8"/>
    <p:sldId id="269" r:id="rId9"/>
    <p:sldId id="267" r:id="rId10"/>
    <p:sldId id="268" r:id="rId11"/>
    <p:sldId id="270" r:id="rId12"/>
    <p:sldId id="273" r:id="rId13"/>
    <p:sldId id="261" r:id="rId14"/>
    <p:sldId id="266" r:id="rId15"/>
    <p:sldId id="264" r:id="rId16"/>
    <p:sldId id="275" r:id="rId17"/>
    <p:sldId id="276" r:id="rId18"/>
    <p:sldId id="277" r:id="rId19"/>
    <p:sldId id="278" r:id="rId20"/>
    <p:sldId id="260" r:id="rId2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C4DD3AC-76AA-4041-8560-E71894E697AF}" type="datetimeFigureOut">
              <a:rPr lang="es-AR" smtClean="0"/>
              <a:pPr/>
              <a:t>04/12/2017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5D0AE56-D494-4CEA-A477-04236CFFB999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ecilia-Pc\Dropbox\IMG-20171125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18883" cy="42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3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2000" dirty="0" smtClean="0"/>
              <a:t>Ordenanza para empresas recuperadas sancionada el 22/11/2017</a:t>
            </a:r>
            <a:endParaRPr lang="es-AR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905">
            <a:off x="2330027" y="1093274"/>
            <a:ext cx="4047615" cy="528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90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2400" dirty="0" smtClean="0"/>
              <a:t>Festival de la cooperativa </a:t>
            </a:r>
            <a:r>
              <a:rPr lang="es-AR" sz="2400" dirty="0" err="1" smtClean="0"/>
              <a:t>proin</a:t>
            </a:r>
            <a:r>
              <a:rPr lang="es-AR" sz="2400" dirty="0" smtClean="0"/>
              <a:t> (feb.2017)</a:t>
            </a:r>
            <a:endParaRPr lang="es-AR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252">
            <a:off x="2123728" y="1100138"/>
            <a:ext cx="4464496" cy="555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80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1800" dirty="0" smtClean="0"/>
              <a:t>Encuentro internacional de economía de los trabajadores (oct-2017)</a:t>
            </a:r>
            <a:endParaRPr lang="es-AR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2011">
            <a:off x="1043608" y="1412776"/>
            <a:ext cx="6961366" cy="391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00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	Justicia y derechos humanos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7781488" cy="3912548"/>
          </a:xfrm>
        </p:spPr>
        <p:txBody>
          <a:bodyPr>
            <a:normAutofit/>
          </a:bodyPr>
          <a:lstStyle/>
          <a:p>
            <a:pPr algn="just"/>
            <a:endParaRPr lang="es-AR" dirty="0" smtClean="0"/>
          </a:p>
          <a:p>
            <a:pPr algn="just"/>
            <a:r>
              <a:rPr lang="es-AR" dirty="0" smtClean="0"/>
              <a:t>	La Mesa desarrolla iniciativas </a:t>
            </a:r>
            <a:r>
              <a:rPr lang="es-AR" dirty="0"/>
              <a:t>y experiencias vinculadas al efectivo ejercicio y cumplimiento de los derechos humanos y la justicia </a:t>
            </a:r>
            <a:r>
              <a:rPr lang="es-AR" dirty="0" smtClean="0"/>
              <a:t>en </a:t>
            </a:r>
            <a:r>
              <a:rPr lang="es-AR" dirty="0"/>
              <a:t>torno al HÁBITAT, la VIOLENCIA DE GENERO, y la INTEGRACION SOCIAL DE LOS LIBERADOS </a:t>
            </a:r>
            <a:r>
              <a:rPr lang="es-AR" dirty="0" smtClean="0"/>
              <a:t>/AS.</a:t>
            </a:r>
            <a:endParaRPr lang="es-AR" dirty="0"/>
          </a:p>
          <a:p>
            <a:pPr algn="just"/>
            <a:r>
              <a:rPr lang="es-AR" dirty="0" smtClean="0"/>
              <a:t> </a:t>
            </a:r>
            <a:r>
              <a:rPr lang="es-AR" dirty="0"/>
              <a:t>	</a:t>
            </a:r>
            <a:r>
              <a:rPr lang="es-AR" dirty="0" smtClean="0"/>
              <a:t>Desde 2016 desarrollamos un </a:t>
            </a:r>
            <a:r>
              <a:rPr lang="es-AR" dirty="0"/>
              <a:t>espacio de Reflexión Jurídica </a:t>
            </a:r>
            <a:r>
              <a:rPr lang="es-AR" dirty="0" smtClean="0"/>
              <a:t>Comunitaria </a:t>
            </a:r>
            <a:r>
              <a:rPr lang="es-AR" dirty="0"/>
              <a:t>junto a la Defensoría General de San Martín </a:t>
            </a:r>
            <a:r>
              <a:rPr lang="es-AR" dirty="0" smtClean="0"/>
              <a:t>y la UNSAM donde </a:t>
            </a:r>
            <a:r>
              <a:rPr lang="es-AR" dirty="0"/>
              <a:t>se problematiza </a:t>
            </a:r>
            <a:r>
              <a:rPr lang="es-AR" dirty="0" smtClean="0"/>
              <a:t>los sentidos atribuidos a la </a:t>
            </a:r>
            <a:r>
              <a:rPr lang="es-AR" dirty="0"/>
              <a:t>justicia </a:t>
            </a:r>
            <a:r>
              <a:rPr lang="es-AR" dirty="0" smtClean="0"/>
              <a:t>y </a:t>
            </a:r>
            <a:r>
              <a:rPr lang="es-AR" dirty="0"/>
              <a:t>sus efectos sociales.  </a:t>
            </a:r>
            <a:endParaRPr lang="es-AR" dirty="0" smtClean="0"/>
          </a:p>
          <a:p>
            <a:pPr algn="just"/>
            <a:r>
              <a:rPr lang="es-AR" dirty="0" smtClean="0"/>
              <a:t>	Organizamos TALLERES DE MEDIACIÓN JURÍDICA Y DE PROCEDIMIENTO PENAL. Los </a:t>
            </a:r>
            <a:r>
              <a:rPr lang="es-AR" dirty="0"/>
              <a:t>principales participantes de estos espacios son miembros de diversas organizaciones sociales, familiares de detenidos y liberados que problematizan la relación entre el derecho, la ley y la comunidad. </a:t>
            </a:r>
          </a:p>
          <a:p>
            <a:pPr algn="just"/>
            <a:r>
              <a:rPr lang="es-AR" dirty="0" smtClean="0"/>
              <a:t>	El </a:t>
            </a:r>
            <a:r>
              <a:rPr lang="es-AR" dirty="0"/>
              <a:t>acceso a la </a:t>
            </a:r>
            <a:r>
              <a:rPr lang="es-AR" dirty="0" smtClean="0"/>
              <a:t>información, desarrollo </a:t>
            </a:r>
            <a:r>
              <a:rPr lang="es-AR" dirty="0"/>
              <a:t>y fortalecimiento de formas alternativas de resolución de conflictos, contribuyen a democratizar el acceso a la justicia y tener un entendimiento holístico de los efectos de la ley en la comunidad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1640">
            <a:off x="1326930" y="501934"/>
            <a:ext cx="326069" cy="33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3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1800" dirty="0" err="1" smtClean="0"/>
              <a:t>PROPonemos</a:t>
            </a:r>
            <a:endParaRPr lang="es-AR" sz="1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24744"/>
            <a:ext cx="8208912" cy="5112568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Creación de CENTROS </a:t>
            </a:r>
            <a:r>
              <a:rPr lang="es-AR" sz="6400" dirty="0"/>
              <a:t>DE </a:t>
            </a:r>
            <a:r>
              <a:rPr lang="es-AR" sz="6400" dirty="0" smtClean="0"/>
              <a:t>JUSTICIA </a:t>
            </a:r>
            <a:r>
              <a:rPr lang="es-AR" sz="6400" dirty="0"/>
              <a:t>COMUNITARIA </a:t>
            </a:r>
            <a:r>
              <a:rPr lang="es-AR" sz="6400" dirty="0" smtClean="0"/>
              <a:t>en La </a:t>
            </a:r>
            <a:r>
              <a:rPr lang="es-AR" sz="6400" dirty="0"/>
              <a:t>Biblioteca Popular La </a:t>
            </a:r>
            <a:r>
              <a:rPr lang="es-AR" sz="6400" dirty="0" err="1"/>
              <a:t>Carcova</a:t>
            </a:r>
            <a:r>
              <a:rPr lang="es-AR" sz="6400" dirty="0"/>
              <a:t> y el Centro Cultural y Deportivo los Amigos de Barrio </a:t>
            </a:r>
            <a:r>
              <a:rPr lang="es-AR" sz="6400" dirty="0" smtClean="0"/>
              <a:t>Sarmiento.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Propuesta legislativa para la integración social de los liberados.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Tecnicatura en Justicia Comunitaria (DGSM-UNSAM).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Desarrollo e implementación de un Programa específico para el asesoramiento legal</a:t>
            </a:r>
            <a:r>
              <a:rPr lang="es-AR" sz="6400" dirty="0"/>
              <a:t> a</a:t>
            </a:r>
            <a:r>
              <a:rPr lang="es-AR" sz="6400" dirty="0" smtClean="0"/>
              <a:t>  </a:t>
            </a:r>
            <a:r>
              <a:rPr lang="es-AR" sz="6400" dirty="0"/>
              <a:t>familiares </a:t>
            </a:r>
            <a:r>
              <a:rPr lang="es-AR" sz="6400" dirty="0" smtClean="0"/>
              <a:t> de detenidos . </a:t>
            </a:r>
            <a:r>
              <a:rPr lang="es-AR" sz="6400" dirty="0"/>
              <a:t>	</a:t>
            </a:r>
            <a:endParaRPr lang="es-AR" sz="6400" dirty="0" smtClean="0"/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Desarrollo </a:t>
            </a:r>
            <a:r>
              <a:rPr lang="es-AR" sz="6400" dirty="0"/>
              <a:t>e implementación  de </a:t>
            </a:r>
            <a:r>
              <a:rPr lang="es-AR" sz="6400" dirty="0" smtClean="0"/>
              <a:t> un Programa específico para la contención psicológica y emocional de los familiares de los detenidos. 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Implementación de Talleres de Mediación comunitaria.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Presencia de un Médico legista en el Centro de Atención Primaria Luis Agote para facilitar el acceso a la asistencia médica frente a situaciones de violencia de género..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Crear un Dispositivo Colectivo </a:t>
            </a:r>
            <a:r>
              <a:rPr lang="es-AR" sz="6400" dirty="0" err="1"/>
              <a:t>A</a:t>
            </a:r>
            <a:r>
              <a:rPr lang="es-AR" sz="6400" dirty="0" err="1" smtClean="0"/>
              <a:t>utogestionado</a:t>
            </a:r>
            <a:r>
              <a:rPr lang="es-AR" sz="6400" dirty="0" smtClean="0"/>
              <a:t> por mujeres del territorio para garantizar el acceso personalizado a la atención, contención y seguimiento de mujeres en situación de aborto., que articule con centros de salud y hospitales, organizaciones </a:t>
            </a:r>
            <a:r>
              <a:rPr lang="es-AR" sz="6400" dirty="0" err="1" smtClean="0"/>
              <a:t>sociales,y</a:t>
            </a:r>
            <a:r>
              <a:rPr lang="es-AR" sz="6400" dirty="0" smtClean="0"/>
              <a:t> asesores jurídicos.  </a:t>
            </a:r>
          </a:p>
          <a:p>
            <a:pPr algn="just">
              <a:buFont typeface="Wingdings" pitchFamily="2" charset="2"/>
              <a:buChar char="ü"/>
            </a:pPr>
            <a:r>
              <a:rPr lang="es-AR" sz="6400" dirty="0" smtClean="0"/>
              <a:t>Profundizar y multiplicar las experiencias </a:t>
            </a:r>
            <a:r>
              <a:rPr lang="es-AR" sz="6400" dirty="0" smtClean="0"/>
              <a:t>de Puntos </a:t>
            </a:r>
            <a:r>
              <a:rPr lang="es-AR" sz="6400" dirty="0" smtClean="0"/>
              <a:t>de Encuentro, Crecer de a poco, en la atención y contención de poblaciones con problemas adicción. </a:t>
            </a:r>
            <a:endParaRPr lang="es-AR" dirty="0" smtClean="0"/>
          </a:p>
          <a:p>
            <a:pPr algn="just"/>
            <a:endParaRPr lang="es-AR" dirty="0"/>
          </a:p>
          <a:p>
            <a:pPr algn="just"/>
            <a:r>
              <a:rPr lang="es-A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3884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1600" dirty="0" smtClean="0"/>
              <a:t/>
            </a:r>
            <a:br>
              <a:rPr lang="es-AR" sz="1600" dirty="0" smtClean="0"/>
            </a:br>
            <a:r>
              <a:rPr lang="es-AR" sz="1600" dirty="0" smtClean="0"/>
              <a:t>Talleres </a:t>
            </a:r>
            <a:r>
              <a:rPr lang="es-AR" sz="1600" dirty="0"/>
              <a:t>de mediación jurídica y de procedimiento </a:t>
            </a:r>
            <a:r>
              <a:rPr lang="es-AR" sz="1600" dirty="0" smtClean="0"/>
              <a:t>penal (2016-2017)</a:t>
            </a:r>
            <a:endParaRPr lang="es-AR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41">
            <a:off x="4210840" y="1172723"/>
            <a:ext cx="44862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9" y="965857"/>
            <a:ext cx="4316342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Cecilia-Pc\Dropbox\IMG-20171129-WA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284">
            <a:off x="4935752" y="4005064"/>
            <a:ext cx="3863755" cy="257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Cecilia-Pc\Dropbox\IMG-20171129-WA0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189">
            <a:off x="820269" y="4005064"/>
            <a:ext cx="3753713" cy="249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85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	TERRITORIO EDUCATIVO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00628"/>
            <a:ext cx="7848872" cy="49926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AR" dirty="0" smtClean="0"/>
              <a:t>	</a:t>
            </a:r>
            <a:r>
              <a:rPr lang="es-AR" sz="1800" dirty="0" smtClean="0"/>
              <a:t>A </a:t>
            </a:r>
            <a:r>
              <a:rPr lang="es-AR" sz="1800" dirty="0"/>
              <a:t>lo largo de los años hemos definido al área Reconquista como “Territorio Educativo”.</a:t>
            </a:r>
          </a:p>
          <a:p>
            <a:pPr algn="just"/>
            <a:r>
              <a:rPr lang="es-AR" sz="1800" dirty="0" smtClean="0"/>
              <a:t>	Desde </a:t>
            </a:r>
            <a:r>
              <a:rPr lang="es-AR" sz="1800" dirty="0"/>
              <a:t>esta definición, gestada por el trabajo articulado de la comunidad, buscamos:</a:t>
            </a:r>
          </a:p>
          <a:p>
            <a:pPr algn="just"/>
            <a:r>
              <a:rPr lang="es-AR" sz="1800" dirty="0" smtClean="0"/>
              <a:t>	*Fortalecer </a:t>
            </a:r>
            <a:r>
              <a:rPr lang="es-AR" sz="1800" dirty="0"/>
              <a:t>y promover los procesos de educación popular que se dan hace tiempo en el área Reconquista promoviendo acciones, herramientas de comunicación y otras actividades.</a:t>
            </a:r>
          </a:p>
          <a:p>
            <a:pPr algn="just"/>
            <a:r>
              <a:rPr lang="es-AR" sz="1800" dirty="0"/>
              <a:t>	</a:t>
            </a:r>
            <a:r>
              <a:rPr lang="es-AR" sz="1800" dirty="0" smtClean="0"/>
              <a:t>*Promover la educación y el arte como herramientas de liberación y de transformación social y subjetiva .</a:t>
            </a:r>
          </a:p>
          <a:p>
            <a:pPr algn="just"/>
            <a:r>
              <a:rPr lang="es-AR" sz="1800" dirty="0"/>
              <a:t>	</a:t>
            </a:r>
            <a:r>
              <a:rPr lang="es-AR" sz="1800" dirty="0" smtClean="0"/>
              <a:t>*Fortalecer una</a:t>
            </a:r>
            <a:r>
              <a:rPr lang="es-AR" sz="1800" dirty="0"/>
              <a:t> concepción de la educación como un compromiso con las problemáticas de la </a:t>
            </a:r>
            <a:r>
              <a:rPr lang="es-AR" sz="1800" dirty="0" smtClean="0"/>
              <a:t>comunidad.</a:t>
            </a:r>
            <a:endParaRPr lang="es-AR" sz="1800" dirty="0"/>
          </a:p>
          <a:p>
            <a:pPr algn="just"/>
            <a:r>
              <a:rPr lang="es-AR" sz="1800" dirty="0"/>
              <a:t>	</a:t>
            </a:r>
            <a:r>
              <a:rPr lang="es-AR" sz="1800" dirty="0" smtClean="0"/>
              <a:t>*Gestamos </a:t>
            </a:r>
            <a:r>
              <a:rPr lang="es-AR" sz="1800" dirty="0"/>
              <a:t>y sostenemos Colectivos Artísticos, Centros Culturales, Bachilleratos, Bibliotecas y Comunicadores Populares, experiencias de Fines.</a:t>
            </a:r>
          </a:p>
          <a:p>
            <a:pPr algn="just"/>
            <a:r>
              <a:rPr lang="es-AR" sz="1800" dirty="0" smtClean="0"/>
              <a:t>	*Encontramos </a:t>
            </a:r>
            <a:r>
              <a:rPr lang="es-AR" sz="1800" dirty="0"/>
              <a:t>en la Escuela Técnica, Casa </a:t>
            </a:r>
            <a:r>
              <a:rPr lang="es-AR" sz="1800" dirty="0" err="1"/>
              <a:t>Unsam</a:t>
            </a:r>
            <a:r>
              <a:rPr lang="es-AR" sz="1800" dirty="0"/>
              <a:t> y </a:t>
            </a:r>
            <a:r>
              <a:rPr lang="es-AR" sz="1800" dirty="0" err="1"/>
              <a:t>Cusam</a:t>
            </a:r>
            <a:r>
              <a:rPr lang="es-AR" sz="1800" dirty="0"/>
              <a:t> nuestros principales </a:t>
            </a:r>
            <a:r>
              <a:rPr lang="es-AR" sz="1800" dirty="0" err="1"/>
              <a:t>co</a:t>
            </a:r>
            <a:r>
              <a:rPr lang="es-AR" sz="1800" dirty="0"/>
              <a:t>-operadores en la tarea de revalorizar la educación como un derecho fundamental para la transformación social</a:t>
            </a:r>
            <a:r>
              <a:rPr lang="es-AR" sz="1800" dirty="0" smtClean="0"/>
              <a:t>.</a:t>
            </a:r>
          </a:p>
          <a:p>
            <a:pPr algn="just"/>
            <a:r>
              <a:rPr lang="es-AR" sz="1800" dirty="0"/>
              <a:t>	</a:t>
            </a:r>
            <a:endParaRPr lang="es-AR" sz="1800" dirty="0" smtClean="0"/>
          </a:p>
          <a:p>
            <a:pPr algn="just"/>
            <a:endParaRPr lang="es-AR" sz="1800" dirty="0" smtClean="0"/>
          </a:p>
          <a:p>
            <a:pPr algn="just"/>
            <a:r>
              <a:rPr lang="es-AR" sz="1800" dirty="0"/>
              <a:t>	</a:t>
            </a:r>
            <a:endParaRPr lang="es-AR" sz="1800" dirty="0" smtClean="0"/>
          </a:p>
          <a:p>
            <a:pPr algn="just"/>
            <a:endParaRPr lang="es-AR" sz="1800" dirty="0" smtClean="0"/>
          </a:p>
          <a:p>
            <a:pPr algn="just"/>
            <a:endParaRPr lang="es-AR" sz="1800" dirty="0"/>
          </a:p>
          <a:p>
            <a:pPr algn="just">
              <a:defRPr/>
            </a:pPr>
            <a:endParaRPr lang="es-AR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469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12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PROPONEMOS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76064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ü"/>
            </a:pPr>
            <a:endParaRPr lang="es-AR" sz="1400" dirty="0" smtClean="0"/>
          </a:p>
          <a:p>
            <a:pPr marL="571500" indent="-571500" algn="just">
              <a:buFont typeface="Wingdings" pitchFamily="2" charset="2"/>
              <a:buChar char="ü"/>
            </a:pPr>
            <a:r>
              <a:rPr lang="es-AR" dirty="0"/>
              <a:t>Fortalecer </a:t>
            </a:r>
            <a:r>
              <a:rPr lang="es-AR" dirty="0" smtClean="0"/>
              <a:t>y </a:t>
            </a:r>
            <a:r>
              <a:rPr lang="es-AR" dirty="0"/>
              <a:t>replicar la experiencia educativa y de formación del CUSAM en otras cárceles de la provincia de Buenos Aires. Para ello es necesario el trabajo conjunto entre las organizaciones del territorio, la Universidad, el Municipio y el Estado Nacional a través de los Ministerios de Educación, Justicia y </a:t>
            </a:r>
            <a:r>
              <a:rPr lang="es-AR" dirty="0" smtClean="0"/>
              <a:t>Seguridad.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s-AR" dirty="0" smtClean="0"/>
              <a:t>Apoyar </a:t>
            </a:r>
            <a:r>
              <a:rPr lang="es-AR" dirty="0"/>
              <a:t>y replicar la experiencia en desarrollo infantil llevada a cabo por LA COLMENITA y la </a:t>
            </a:r>
            <a:r>
              <a:rPr lang="es-AR" dirty="0" smtClean="0"/>
              <a:t>UNSAM.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s-AR" dirty="0" smtClean="0"/>
              <a:t>Fortalecer </a:t>
            </a:r>
            <a:r>
              <a:rPr lang="es-AR" dirty="0"/>
              <a:t>las experiencias de Bachilleratos Populares y Fines de nuestra </a:t>
            </a:r>
            <a:r>
              <a:rPr lang="es-AR" dirty="0" smtClean="0"/>
              <a:t>región.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s-AR" dirty="0" smtClean="0"/>
              <a:t>Ampliar </a:t>
            </a:r>
            <a:r>
              <a:rPr lang="es-AR" dirty="0"/>
              <a:t>y promover la experiencia de las Bibliotecas Populares en la región a partir de las organizaciones </a:t>
            </a:r>
            <a:r>
              <a:rPr lang="es-AR" dirty="0" smtClean="0"/>
              <a:t>territoriales.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s-AR" dirty="0" smtClean="0"/>
              <a:t>Desarrollar </a:t>
            </a:r>
            <a:r>
              <a:rPr lang="es-AR" dirty="0"/>
              <a:t>políticas activas para el abordaje del analfabetismo, desarrollo infantil y </a:t>
            </a:r>
            <a:r>
              <a:rPr lang="es-AR" dirty="0" smtClean="0"/>
              <a:t>adolescente.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s-AR" dirty="0" smtClean="0"/>
              <a:t>Crear </a:t>
            </a:r>
            <a:r>
              <a:rPr lang="es-AR" dirty="0"/>
              <a:t>un Instituto de Formación para Adultos a través de las siguientes </a:t>
            </a:r>
            <a:r>
              <a:rPr lang="es-AR" dirty="0" smtClean="0"/>
              <a:t>propuestas:</a:t>
            </a:r>
          </a:p>
          <a:p>
            <a:pPr marL="0" indent="0" algn="just"/>
            <a:r>
              <a:rPr lang="es-AR" dirty="0" smtClean="0"/>
              <a:t>	- Escuela </a:t>
            </a:r>
            <a:r>
              <a:rPr lang="es-AR" dirty="0"/>
              <a:t>para adultos a través de la figura de Centro Educativo de Nivel Secundario </a:t>
            </a:r>
            <a:r>
              <a:rPr lang="es-AR" dirty="0" smtClean="0"/>
              <a:t>	  (CENS)</a:t>
            </a:r>
          </a:p>
          <a:p>
            <a:pPr marL="0" indent="0" algn="just"/>
            <a:r>
              <a:rPr lang="es-AR" dirty="0" smtClean="0"/>
              <a:t>	- Tecnicatura </a:t>
            </a:r>
            <a:r>
              <a:rPr lang="es-AR" dirty="0"/>
              <a:t>en Educación en contextos </a:t>
            </a:r>
            <a:r>
              <a:rPr lang="es-AR" dirty="0" smtClean="0"/>
              <a:t>vulnerables</a:t>
            </a:r>
          </a:p>
          <a:p>
            <a:pPr marL="0" indent="0" algn="just"/>
            <a:r>
              <a:rPr lang="es-AR" dirty="0" smtClean="0"/>
              <a:t>	- Tecnicatura </a:t>
            </a:r>
            <a:r>
              <a:rPr lang="es-AR" dirty="0"/>
              <a:t>en </a:t>
            </a:r>
            <a:r>
              <a:rPr lang="es-AR" dirty="0" smtClean="0"/>
              <a:t>Adicciones</a:t>
            </a:r>
          </a:p>
          <a:p>
            <a:pPr marL="0" indent="0" algn="just"/>
            <a:r>
              <a:rPr lang="es-AR" dirty="0" smtClean="0"/>
              <a:t>	- Gestión </a:t>
            </a:r>
            <a:r>
              <a:rPr lang="es-AR" dirty="0"/>
              <a:t>Cultural en clave de </a:t>
            </a:r>
            <a:r>
              <a:rPr lang="es-AR" dirty="0" smtClean="0"/>
              <a:t>Prevención</a:t>
            </a:r>
          </a:p>
          <a:p>
            <a:pPr marL="0" indent="0" algn="just"/>
            <a:r>
              <a:rPr lang="es-AR" dirty="0" smtClean="0"/>
              <a:t>	- Profesorado </a:t>
            </a:r>
            <a:r>
              <a:rPr lang="es-AR" dirty="0"/>
              <a:t>en Educación </a:t>
            </a:r>
            <a:r>
              <a:rPr lang="es-AR" dirty="0" smtClean="0"/>
              <a:t>Popular</a:t>
            </a:r>
          </a:p>
        </p:txBody>
      </p:sp>
    </p:spTree>
    <p:extLst>
      <p:ext uri="{BB962C8B-B14F-4D97-AF65-F5344CB8AC3E}">
        <p14:creationId xmlns:p14="http://schemas.microsoft.com/office/powerpoint/2010/main" val="30584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143116"/>
            <a:ext cx="8143932" cy="4500594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s-AR" dirty="0" smtClean="0"/>
              <a:t>Se trata de una materia transversal para todas las carreras y estudiantes de la UNSAM, cuyo inicio proyectamos para el año 2018. </a:t>
            </a:r>
          </a:p>
          <a:p>
            <a:pPr algn="just">
              <a:buFont typeface="Wingdings" pitchFamily="2" charset="2"/>
              <a:buChar char="ü"/>
            </a:pPr>
            <a:r>
              <a:rPr lang="es-AR" dirty="0" smtClean="0"/>
              <a:t>Esta materia está construida a partir de la revaloración de los distintos saberes y el poder transformador de su encuentro democrático.</a:t>
            </a:r>
          </a:p>
          <a:p>
            <a:pPr algn="just">
              <a:buFont typeface="Wingdings" pitchFamily="2" charset="2"/>
              <a:buChar char="ü"/>
            </a:pPr>
            <a:r>
              <a:rPr lang="es-AR" dirty="0" smtClean="0"/>
              <a:t>En esta materia proyectamos combinar cursada en espacios físicos de la UNSAM y de las organizaciones de la región, articulando estudiantes, docentes e investigadores de las diversas escuelas e institutos universitarios.</a:t>
            </a:r>
          </a:p>
          <a:p>
            <a:pPr algn="just">
              <a:buFont typeface="Wingdings" pitchFamily="2" charset="2"/>
              <a:buChar char="ü"/>
            </a:pPr>
            <a:r>
              <a:rPr lang="es-AR" dirty="0" smtClean="0"/>
              <a:t>Proponemos el desarrollo de estrategias didácticas y pedagógicas alternativas y dinámicas en constante relación con el contexto.</a:t>
            </a:r>
          </a:p>
          <a:p>
            <a:pPr algn="just">
              <a:buFont typeface="Wingdings" pitchFamily="2" charset="2"/>
              <a:buChar char="ü"/>
            </a:pPr>
            <a:r>
              <a:rPr lang="es-AR" dirty="0" smtClean="0"/>
              <a:t>En su desarrollo será importante y se buscará fortalecer el vínculo entre organizaciones, Universidad e Instituciones.</a:t>
            </a:r>
          </a:p>
          <a:p>
            <a:pPr algn="just">
              <a:buFont typeface="Wingdings" pitchFamily="2" charset="2"/>
              <a:buChar char="ü"/>
            </a:pPr>
            <a:r>
              <a:rPr lang="es-AR" dirty="0" smtClean="0"/>
              <a:t>Algunos de nuestros objetivos son:</a:t>
            </a:r>
          </a:p>
          <a:p>
            <a:pPr marL="540000" algn="just">
              <a:buFont typeface="Arial" pitchFamily="34" charset="0"/>
              <a:buChar char="•"/>
            </a:pPr>
            <a:r>
              <a:rPr lang="es-AR" dirty="0" smtClean="0"/>
              <a:t>Promover el diálogo entre praxis y teoría como herramienta necesaria para la construcción de conocimientos.</a:t>
            </a:r>
          </a:p>
          <a:p>
            <a:pPr marL="540000" algn="just">
              <a:buFont typeface="Arial" pitchFamily="34" charset="0"/>
              <a:buChar char="•"/>
            </a:pPr>
            <a:r>
              <a:rPr lang="es-AR" dirty="0" smtClean="0"/>
              <a:t>Redimensionar el valor de la palabra y la experiencia en el tejido social.</a:t>
            </a:r>
          </a:p>
          <a:p>
            <a:pPr marL="540000" algn="just">
              <a:buFont typeface="Arial" pitchFamily="34" charset="0"/>
              <a:buChar char="•"/>
            </a:pPr>
            <a:r>
              <a:rPr lang="es-AR" dirty="0" smtClean="0"/>
              <a:t>Proveer al desarrollo de estudiantes y graduados destacados en su formación teórica y práctica profesional, capaces de aportar una mirada crítica y en compromiso con la realidad.</a:t>
            </a:r>
            <a:endParaRPr lang="es-AR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714348" y="357166"/>
            <a:ext cx="7520940" cy="548640"/>
          </a:xfrm>
        </p:spPr>
        <p:txBody>
          <a:bodyPr/>
          <a:lstStyle/>
          <a:p>
            <a:r>
              <a:rPr lang="es-AR" dirty="0" smtClean="0"/>
              <a:t>PROPONEMOS:</a:t>
            </a:r>
            <a:endParaRPr lang="es-AR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57158" y="1071546"/>
            <a:ext cx="8358246" cy="857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s-AR" sz="25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lang="es-AR" sz="2500" dirty="0" smtClean="0">
                <a:latin typeface="+mj-lt"/>
              </a:rPr>
              <a:t>TERRITORIO EDUCATIVO: Experiencias formativas junto a Organizaciones del Área Reconquista”</a:t>
            </a:r>
            <a:endParaRPr kumimoji="0" lang="es-AR" sz="250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861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Algunos de nuestros actores</a:t>
            </a:r>
            <a:endParaRPr lang="es-A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33676"/>
            <a:ext cx="4144793" cy="232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793">
            <a:off x="82949" y="3843164"/>
            <a:ext cx="339566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42852"/>
            <a:ext cx="1623109" cy="16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310">
            <a:off x="555326" y="1281736"/>
            <a:ext cx="3178446" cy="238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15" y="3643314"/>
            <a:ext cx="3437185" cy="235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090">
            <a:off x="2987429" y="4471014"/>
            <a:ext cx="3421471" cy="25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6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AR" sz="4400" dirty="0" smtClean="0"/>
          </a:p>
          <a:p>
            <a:pPr marL="0" indent="0" algn="ctr">
              <a:buNone/>
            </a:pPr>
            <a:endParaRPr lang="es-AR" sz="4400" dirty="0" smtClean="0"/>
          </a:p>
          <a:p>
            <a:pPr marL="0" indent="0" algn="ctr">
              <a:buNone/>
            </a:pPr>
            <a:r>
              <a:rPr lang="es-AR" sz="4400" dirty="0" smtClean="0"/>
              <a:t>1° Presentación de las Organizaciones del Área Geográfica Reconquista</a:t>
            </a:r>
            <a:endParaRPr lang="es-AR" sz="4400" dirty="0"/>
          </a:p>
        </p:txBody>
      </p:sp>
    </p:spTree>
    <p:extLst>
      <p:ext uri="{BB962C8B-B14F-4D97-AF65-F5344CB8AC3E}">
        <p14:creationId xmlns:p14="http://schemas.microsoft.com/office/powerpoint/2010/main" val="3843057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82486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000496" y="6072206"/>
            <a:ext cx="4949172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dirty="0" smtClean="0">
                <a:latin typeface="+mj-lt"/>
                <a:ea typeface="+mj-ea"/>
                <a:cs typeface="+mj-cs"/>
              </a:rPr>
              <a:t>Gral. San Martín, 30 de Noviembre de 2017</a:t>
            </a:r>
            <a:endParaRPr kumimoji="0" lang="es-AR" sz="2000" b="0" i="0" u="none" strike="noStrike" kern="1200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25336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423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 smtClean="0"/>
              <a:t>La Mesa Reconquista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AR" sz="2800" dirty="0" smtClean="0"/>
              <a:t>Es una experiencia organizativa, propositiva, de </a:t>
            </a:r>
            <a:r>
              <a:rPr lang="es-AR" sz="2800" dirty="0"/>
              <a:t>reflexión y acción </a:t>
            </a:r>
            <a:r>
              <a:rPr lang="es-AR" sz="2800" dirty="0" smtClean="0"/>
              <a:t>conformada </a:t>
            </a:r>
            <a:r>
              <a:rPr lang="es-AR" sz="2800" dirty="0"/>
              <a:t>por </a:t>
            </a:r>
            <a:r>
              <a:rPr lang="es-AR" sz="2800" dirty="0" smtClean="0"/>
              <a:t>diversas organizaciones sociales e instituciones de la región. </a:t>
            </a:r>
          </a:p>
          <a:p>
            <a:pPr marL="0" indent="0" algn="just">
              <a:buNone/>
            </a:pPr>
            <a:r>
              <a:rPr lang="es-AR" sz="2800" dirty="0" smtClean="0"/>
              <a:t>Es un espacio de encuentro y construcción colectiva donde se </a:t>
            </a:r>
            <a:r>
              <a:rPr lang="es-AR" sz="2800" dirty="0"/>
              <a:t>plantean </a:t>
            </a:r>
            <a:r>
              <a:rPr lang="es-AR" sz="2800" dirty="0" smtClean="0"/>
              <a:t>problemáticas y necesidades concretas, </a:t>
            </a:r>
            <a:r>
              <a:rPr lang="es-AR" sz="2800" dirty="0"/>
              <a:t>se establecen prioridades </a:t>
            </a:r>
            <a:r>
              <a:rPr lang="es-AR" sz="2800" dirty="0" smtClean="0"/>
              <a:t>y se  </a:t>
            </a:r>
            <a:r>
              <a:rPr lang="es-AR" sz="2800" dirty="0"/>
              <a:t>delinean  posibles  iniciativas </a:t>
            </a:r>
            <a:r>
              <a:rPr lang="es-AR" sz="2800" dirty="0" smtClean="0"/>
              <a:t>orientadas a </a:t>
            </a:r>
            <a:r>
              <a:rPr lang="es-AR" sz="2800" dirty="0"/>
              <a:t>atenderlas. </a:t>
            </a:r>
            <a:endParaRPr lang="es-AR" sz="2800" dirty="0" smtClean="0"/>
          </a:p>
          <a:p>
            <a:pPr marL="0" indent="0" algn="just">
              <a:buNone/>
            </a:pPr>
            <a:r>
              <a:rPr lang="es-AR" sz="2800" dirty="0" smtClean="0"/>
              <a:t>Está conformado por </a:t>
            </a:r>
            <a:r>
              <a:rPr lang="es-ES_tradnl" sz="2800" dirty="0" smtClean="0"/>
              <a:t>asociaciones </a:t>
            </a:r>
            <a:r>
              <a:rPr lang="es-ES_tradnl" sz="2800" dirty="0"/>
              <a:t>barriales, bibliotecas y bachilleratos populares, centros culturales, jardines comunitarios, empresas recuperadas, cooperativas de </a:t>
            </a:r>
            <a:r>
              <a:rPr lang="es-ES_tradnl" sz="2800" dirty="0" smtClean="0"/>
              <a:t>trabajo,  órdenes religiosas, iglesias  y la Universidad.</a:t>
            </a:r>
            <a:endParaRPr lang="es-AR" sz="2800" dirty="0"/>
          </a:p>
          <a:p>
            <a:pPr marL="0" indent="0" algn="just">
              <a:buNone/>
            </a:pPr>
            <a:r>
              <a:rPr lang="es-AR" sz="2800" dirty="0" smtClean="0"/>
              <a:t>Esta organización creada en 2011, se </a:t>
            </a:r>
            <a:r>
              <a:rPr lang="es-AR" sz="2800" dirty="0"/>
              <a:t>ha constituido </a:t>
            </a:r>
            <a:r>
              <a:rPr lang="es-AR" sz="2800" dirty="0" smtClean="0"/>
              <a:t>para construir una mirada común sobre las prioridades de la región. </a:t>
            </a:r>
            <a:endParaRPr lang="es-AR" sz="2800" dirty="0"/>
          </a:p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1938"/>
            <a:ext cx="631099" cy="63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00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 smtClean="0"/>
              <a:t>Agenda 2018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24744"/>
            <a:ext cx="8280920" cy="41764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AR" sz="2800" dirty="0" smtClean="0"/>
              <a:t>	</a:t>
            </a:r>
          </a:p>
          <a:p>
            <a:pPr algn="just"/>
            <a:r>
              <a:rPr lang="es-AR" sz="2800" dirty="0" smtClean="0"/>
              <a:t>La </a:t>
            </a:r>
            <a:r>
              <a:rPr lang="es-AR" sz="2800" dirty="0"/>
              <a:t>Mesa Reconquista </a:t>
            </a:r>
            <a:r>
              <a:rPr lang="es-AR" sz="2800" dirty="0" smtClean="0"/>
              <a:t>ha </a:t>
            </a:r>
            <a:r>
              <a:rPr lang="es-AR" sz="2800" dirty="0"/>
              <a:t>elaborado una agenda de trabajo para el </a:t>
            </a:r>
            <a:r>
              <a:rPr lang="es-AR" sz="2800" dirty="0" smtClean="0"/>
              <a:t>año próximo a fin de </a:t>
            </a:r>
            <a:r>
              <a:rPr lang="es-AR" sz="2800" dirty="0"/>
              <a:t>consolidar una mirada común que transforme las condiciones de vida y de trabajo de nuestra comunidad. </a:t>
            </a:r>
          </a:p>
          <a:p>
            <a:pPr algn="just"/>
            <a:r>
              <a:rPr lang="es-AR" sz="2800" dirty="0" smtClean="0"/>
              <a:t>	Desarrollaremos líneas acción vinculadas: </a:t>
            </a:r>
          </a:p>
          <a:p>
            <a:pPr algn="just"/>
            <a:r>
              <a:rPr lang="es-AR" sz="2800" dirty="0" smtClean="0"/>
              <a:t>	*Reciclado y medio ambiente. </a:t>
            </a:r>
          </a:p>
          <a:p>
            <a:pPr algn="just"/>
            <a:r>
              <a:rPr lang="es-AR" sz="2800" dirty="0" smtClean="0"/>
              <a:t>	*Trabajo</a:t>
            </a:r>
            <a:r>
              <a:rPr lang="es-AR" sz="2800" dirty="0"/>
              <a:t>. </a:t>
            </a:r>
            <a:endParaRPr lang="es-AR" sz="2800" dirty="0" smtClean="0"/>
          </a:p>
          <a:p>
            <a:pPr algn="just"/>
            <a:r>
              <a:rPr lang="es-AR" sz="2800" dirty="0"/>
              <a:t>	</a:t>
            </a:r>
            <a:r>
              <a:rPr lang="es-AR" sz="2800" dirty="0" smtClean="0"/>
              <a:t>*Justicia y hábitat. </a:t>
            </a:r>
          </a:p>
          <a:p>
            <a:pPr algn="just"/>
            <a:r>
              <a:rPr lang="es-AR" sz="2800" dirty="0" smtClean="0"/>
              <a:t>	*Territorio educativo. </a:t>
            </a:r>
          </a:p>
          <a:p>
            <a:pPr algn="just"/>
            <a:r>
              <a:rPr lang="es-AR" sz="2800" dirty="0"/>
              <a:t>	</a:t>
            </a:r>
            <a:r>
              <a:rPr lang="es-AR" sz="2800" dirty="0" smtClean="0"/>
              <a:t>	</a:t>
            </a: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6286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8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s-ES" dirty="0" smtClean="0"/>
              <a:t>	Reciclado </a:t>
            </a:r>
            <a:r>
              <a:rPr lang="es-ES" dirty="0"/>
              <a:t>y Medio Ambiente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AR" sz="1800" dirty="0" smtClean="0"/>
              <a:t>	Desarrollamos acciones </a:t>
            </a:r>
            <a:r>
              <a:rPr lang="es-AR" sz="1800" dirty="0"/>
              <a:t>e iniciativas destinadas a mejorar las condiciones de trabajo de las </a:t>
            </a:r>
            <a:r>
              <a:rPr lang="es-AR" sz="1800" dirty="0" smtClean="0"/>
              <a:t>plantas </a:t>
            </a:r>
            <a:r>
              <a:rPr lang="es-AR" sz="1800" dirty="0"/>
              <a:t>s</a:t>
            </a:r>
            <a:r>
              <a:rPr lang="es-AR" sz="1800" dirty="0" smtClean="0"/>
              <a:t>ociales </a:t>
            </a:r>
            <a:r>
              <a:rPr lang="es-AR" sz="1800" dirty="0"/>
              <a:t>de </a:t>
            </a:r>
            <a:r>
              <a:rPr lang="es-AR" sz="1800" dirty="0" smtClean="0"/>
              <a:t>separación, reciclado y minimización </a:t>
            </a:r>
            <a:r>
              <a:rPr lang="es-AR" sz="1800" dirty="0"/>
              <a:t>de </a:t>
            </a:r>
            <a:r>
              <a:rPr lang="es-AR" sz="1800" dirty="0" smtClean="0"/>
              <a:t>residuos </a:t>
            </a:r>
            <a:r>
              <a:rPr lang="es-AR" sz="1800" dirty="0"/>
              <a:t>del </a:t>
            </a:r>
            <a:r>
              <a:rPr lang="es-AR" sz="1800" dirty="0" smtClean="0"/>
              <a:t>CEAMSE, y de los recicladores urbanos operadas </a:t>
            </a:r>
            <a:r>
              <a:rPr lang="es-AR" sz="1800" dirty="0"/>
              <a:t>por organizaciones sociales de los </a:t>
            </a:r>
            <a:r>
              <a:rPr lang="es-AR" sz="1800" dirty="0" smtClean="0"/>
              <a:t>barrios de la región. </a:t>
            </a:r>
          </a:p>
          <a:p>
            <a:pPr algn="just"/>
            <a:r>
              <a:rPr lang="es-AR" sz="1800" dirty="0"/>
              <a:t>	Este tipo de experiencias contribuyen a revalorizar nuestra actividad, reforzar nuestra identidad como trabajadores y también nuestra capacidad </a:t>
            </a:r>
            <a:r>
              <a:rPr lang="es-AR" sz="1800" dirty="0" smtClean="0"/>
              <a:t>organizativa. </a:t>
            </a:r>
          </a:p>
          <a:p>
            <a:pPr algn="just"/>
            <a:r>
              <a:rPr lang="es-AR" sz="1800" dirty="0"/>
              <a:t>	</a:t>
            </a:r>
            <a:r>
              <a:rPr lang="es-ES" sz="1800" dirty="0" smtClean="0"/>
              <a:t>Implementamos </a:t>
            </a:r>
            <a:r>
              <a:rPr lang="es-ES" sz="1800" dirty="0"/>
              <a:t>y </a:t>
            </a:r>
            <a:r>
              <a:rPr lang="es-ES" sz="1800" dirty="0" smtClean="0"/>
              <a:t>llevamos </a:t>
            </a:r>
            <a:r>
              <a:rPr lang="es-ES" sz="1800" dirty="0"/>
              <a:t>adelantes </a:t>
            </a:r>
            <a:r>
              <a:rPr lang="es-ES" sz="1800" dirty="0" smtClean="0"/>
              <a:t>diversas </a:t>
            </a:r>
            <a:r>
              <a:rPr lang="es-ES" sz="1800" dirty="0"/>
              <a:t>iniciativas </a:t>
            </a:r>
            <a:r>
              <a:rPr lang="es-ES" sz="1800" dirty="0" smtClean="0"/>
              <a:t>para el cuidado integral del </a:t>
            </a:r>
            <a:r>
              <a:rPr lang="es-ES" sz="1800" dirty="0"/>
              <a:t>medio </a:t>
            </a:r>
            <a:r>
              <a:rPr lang="es-ES" sz="1800" dirty="0" smtClean="0"/>
              <a:t>ambiente.</a:t>
            </a:r>
            <a:endParaRPr lang="es-ES" sz="1800" dirty="0"/>
          </a:p>
          <a:p>
            <a:pPr algn="just"/>
            <a:r>
              <a:rPr lang="es-AR" sz="1800" dirty="0" smtClean="0"/>
              <a:t>	</a:t>
            </a:r>
            <a:r>
              <a:rPr lang="es-ES" sz="1800" dirty="0" smtClean="0"/>
              <a:t>	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1640">
            <a:off x="1070491" y="501934"/>
            <a:ext cx="326069" cy="33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08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Proponemos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s-ES" dirty="0" smtClean="0"/>
              <a:t>Implementar </a:t>
            </a:r>
            <a:r>
              <a:rPr lang="es-ES" dirty="0"/>
              <a:t>un servicio de recolección de los RSU en el Área Reconquista </a:t>
            </a:r>
            <a:r>
              <a:rPr lang="es-ES" dirty="0" smtClean="0"/>
              <a:t>a cargo de  </a:t>
            </a:r>
            <a:r>
              <a:rPr lang="es-ES" dirty="0"/>
              <a:t>La Cooperativa de trabajo 9 de </a:t>
            </a:r>
            <a:r>
              <a:rPr lang="es-ES" dirty="0" smtClean="0"/>
              <a:t>agosto-MTE, a </a:t>
            </a:r>
            <a:r>
              <a:rPr lang="es-ES" dirty="0"/>
              <a:t>fin de </a:t>
            </a:r>
            <a:r>
              <a:rPr lang="es-ES" dirty="0" smtClean="0"/>
              <a:t>apostar por un cambio en la cultura de disposición e innovar </a:t>
            </a:r>
            <a:r>
              <a:rPr lang="es-ES" dirty="0"/>
              <a:t>en el saneamiento y limpieza de la </a:t>
            </a:r>
            <a:r>
              <a:rPr lang="es-ES" dirty="0" smtClean="0"/>
              <a:t>región, contribuir a </a:t>
            </a:r>
            <a:r>
              <a:rPr lang="es-ES" dirty="0"/>
              <a:t>la minimización de los RSU y a la mejora de las condiciones de vida de la comunidad. Esta política implicará un trabajo de articulación entre la </a:t>
            </a:r>
            <a:r>
              <a:rPr lang="es-ES" dirty="0" smtClean="0"/>
              <a:t>Organización</a:t>
            </a:r>
            <a:r>
              <a:rPr lang="es-ES" dirty="0"/>
              <a:t>, el </a:t>
            </a:r>
            <a:r>
              <a:rPr lang="es-ES" dirty="0" smtClean="0"/>
              <a:t>Municipio</a:t>
            </a:r>
            <a:r>
              <a:rPr lang="es-ES" dirty="0"/>
              <a:t>, el CEAMSE. </a:t>
            </a:r>
            <a:endParaRPr lang="es-AR" dirty="0"/>
          </a:p>
          <a:p>
            <a:pPr algn="just">
              <a:buFont typeface="Wingdings" pitchFamily="2" charset="2"/>
              <a:buChar char="ü"/>
            </a:pPr>
            <a:r>
              <a:rPr lang="es-ES" dirty="0" smtClean="0"/>
              <a:t>Ampliar </a:t>
            </a:r>
            <a:r>
              <a:rPr lang="es-ES" dirty="0"/>
              <a:t>el modelo de disposición de basura para los generadores particulares (empresas industriales</a:t>
            </a:r>
            <a:r>
              <a:rPr lang="es-ES" dirty="0" smtClean="0"/>
              <a:t>) desde La Cooperativa de trabajo Bella Flor. </a:t>
            </a:r>
            <a:r>
              <a:rPr lang="es-ES" dirty="0"/>
              <a:t>El apoyo </a:t>
            </a:r>
            <a:r>
              <a:rPr lang="es-ES" dirty="0" smtClean="0"/>
              <a:t>del Municipio, </a:t>
            </a:r>
            <a:r>
              <a:rPr lang="es-ES" dirty="0"/>
              <a:t>las Cámaras empresariales y las instituciones educativas son indispensables para profundizar </a:t>
            </a:r>
            <a:r>
              <a:rPr lang="es-ES" dirty="0" smtClean="0"/>
              <a:t>esta propuesta que </a:t>
            </a:r>
            <a:r>
              <a:rPr lang="es-ES" dirty="0"/>
              <a:t>genera mejoras en las fuentes de trabajo, los recursos y el medio ambiente. La posibilidad de agregar valor a esta actividad depende de que seamos sujetos del financiamiento necesario para su desarrollo.</a:t>
            </a:r>
            <a:endParaRPr lang="es-AR" dirty="0"/>
          </a:p>
          <a:p>
            <a:pPr algn="just">
              <a:buFont typeface="Wingdings" pitchFamily="2" charset="2"/>
              <a:buChar char="ü"/>
            </a:pPr>
            <a:r>
              <a:rPr lang="es-ES" dirty="0" smtClean="0"/>
              <a:t>Implementar el </a:t>
            </a:r>
            <a:r>
              <a:rPr lang="es-ES" dirty="0"/>
              <a:t>Centro de Calificación para los trabajadores cirujas, </a:t>
            </a:r>
            <a:r>
              <a:rPr lang="es-ES" dirty="0" smtClean="0"/>
              <a:t>proyecto </a:t>
            </a:r>
            <a:r>
              <a:rPr lang="es-ES" dirty="0"/>
              <a:t>elaborado por la UNSAM en común con la Mesa, el Municipio y el Parque Industrial Suárez</a:t>
            </a:r>
            <a:r>
              <a:rPr lang="es-ES" dirty="0" smtClean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s-ES" dirty="0" smtClean="0"/>
              <a:t>Construir la </a:t>
            </a:r>
            <a:r>
              <a:rPr lang="es-ES" dirty="0"/>
              <a:t>senda a la vera del Camino del Buen Aire para la circulación sin riesgo </a:t>
            </a:r>
            <a:r>
              <a:rPr lang="es-ES" dirty="0" smtClean="0"/>
              <a:t>de vida de </a:t>
            </a:r>
            <a:r>
              <a:rPr lang="es-ES" dirty="0"/>
              <a:t>los trabajadores desde el </a:t>
            </a:r>
            <a:r>
              <a:rPr lang="es-ES" dirty="0" smtClean="0"/>
              <a:t>Barrio </a:t>
            </a:r>
            <a:r>
              <a:rPr lang="es-ES" dirty="0"/>
              <a:t>UTA hasta Villa Hidalgo. </a:t>
            </a:r>
            <a:endParaRPr lang="es-AR" dirty="0"/>
          </a:p>
          <a:p>
            <a:pPr algn="just">
              <a:buFont typeface="Wingdings" pitchFamily="2" charset="2"/>
              <a:buChar char="ü"/>
            </a:pPr>
            <a:endParaRPr lang="es-AR" dirty="0"/>
          </a:p>
          <a:p>
            <a:pPr>
              <a:buFont typeface="Wingdings" pitchFamily="2" charset="2"/>
              <a:buChar char="ü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4928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65760"/>
            <a:ext cx="7876356" cy="548640"/>
          </a:xfrm>
        </p:spPr>
        <p:txBody>
          <a:bodyPr/>
          <a:lstStyle/>
          <a:p>
            <a:pPr algn="ctr"/>
            <a:r>
              <a:rPr lang="es-AR" dirty="0" smtClean="0"/>
              <a:t/>
            </a:r>
            <a:br>
              <a:rPr lang="es-AR" dirty="0" smtClean="0"/>
            </a:br>
            <a:r>
              <a:rPr lang="es-AR" sz="2400" dirty="0" smtClean="0"/>
              <a:t>Cooperativa bella Flor y cooperativa 9 de Agosto</a:t>
            </a:r>
            <a:endParaRPr lang="es-AR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46" y="1636665"/>
            <a:ext cx="4478272" cy="335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733">
            <a:off x="220717" y="1575978"/>
            <a:ext cx="4811379" cy="385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28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	TRABAJO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24744"/>
            <a:ext cx="8352928" cy="47525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AR" dirty="0" smtClean="0"/>
              <a:t>	</a:t>
            </a:r>
          </a:p>
          <a:p>
            <a:pPr algn="just"/>
            <a:r>
              <a:rPr lang="es-AR" sz="1800" dirty="0"/>
              <a:t>	</a:t>
            </a:r>
            <a:r>
              <a:rPr lang="es-AR" sz="1800" dirty="0" smtClean="0"/>
              <a:t>San </a:t>
            </a:r>
            <a:r>
              <a:rPr lang="es-AR" sz="1800" dirty="0"/>
              <a:t>Martín ha sido conocido como la Capital Nacional de la Industria. El impacto de los cambios en la configuración productivo laboral </a:t>
            </a:r>
            <a:r>
              <a:rPr lang="es-AR" sz="1800" dirty="0" smtClean="0"/>
              <a:t>en </a:t>
            </a:r>
            <a:r>
              <a:rPr lang="es-AR" sz="1800" dirty="0"/>
              <a:t>las últimas décadas y la historia de lucha de nuestra comunidad, hace que nuestra región sea cuna de experiencias de autogestión en el trabajo, economía popular, social y solidaria, a través de Cooperativas y Empresas Recuperadas.</a:t>
            </a:r>
          </a:p>
          <a:p>
            <a:pPr algn="just"/>
            <a:r>
              <a:rPr lang="es-AR" sz="1800" dirty="0" smtClean="0"/>
              <a:t>	Estas </a:t>
            </a:r>
            <a:r>
              <a:rPr lang="es-AR" sz="1800" dirty="0"/>
              <a:t>experiencias y emprendimientos sociales revalorizan la función social del trabajo, encontrando nuevas formas de organización poniendo un freno a las consecuencias de un sistema expulsivo y promoviendo la construcción de un modelo democrático, </a:t>
            </a:r>
            <a:r>
              <a:rPr lang="es-AR" sz="1800" dirty="0" err="1"/>
              <a:t>autogestionado</a:t>
            </a:r>
            <a:r>
              <a:rPr lang="es-AR" sz="1800" dirty="0"/>
              <a:t> de inclusión circular.</a:t>
            </a:r>
          </a:p>
          <a:p>
            <a:pPr algn="just"/>
            <a:r>
              <a:rPr lang="es-AR" sz="1800" dirty="0" smtClean="0"/>
              <a:t>	Nos resulta fundamental el dialogo y la </a:t>
            </a:r>
            <a:r>
              <a:rPr lang="es-AR" sz="1800" dirty="0"/>
              <a:t>articulación entre organizaciones e instituciones </a:t>
            </a:r>
            <a:r>
              <a:rPr lang="es-AR" sz="1800" dirty="0" smtClean="0"/>
              <a:t> </a:t>
            </a:r>
            <a:r>
              <a:rPr lang="es-AR" sz="1800" dirty="0"/>
              <a:t>con el objetivo de </a:t>
            </a:r>
            <a:r>
              <a:rPr lang="es-AR" sz="1800" dirty="0" smtClean="0"/>
              <a:t>continuar salvaguardando fuentes de trabajo y de reconstruir la cultura del trabajo.</a:t>
            </a:r>
            <a:endParaRPr lang="es-AR" sz="1800" dirty="0"/>
          </a:p>
          <a:p>
            <a:pPr lvl="0" algn="just"/>
            <a:r>
              <a:rPr lang="es-AR" sz="1800" dirty="0" smtClean="0"/>
              <a:t>	Promovemos </a:t>
            </a:r>
            <a:r>
              <a:rPr lang="es-AR" sz="1800" dirty="0"/>
              <a:t>el vínculo y reconocimiento entre trabajadores y trabajadoras de diversos sectores de nuestro territorio, a nivel local, nacional e </a:t>
            </a:r>
            <a:r>
              <a:rPr lang="es-AR" sz="1800" dirty="0" smtClean="0"/>
              <a:t>internacional.</a:t>
            </a:r>
            <a:endParaRPr lang="es-AR" sz="1800" dirty="0"/>
          </a:p>
          <a:p>
            <a:pPr lvl="0" algn="just"/>
            <a:r>
              <a:rPr lang="es-AR" sz="1800" dirty="0" smtClean="0"/>
              <a:t>	Facilitamos  la </a:t>
            </a:r>
            <a:r>
              <a:rPr lang="es-AR" sz="1800" dirty="0"/>
              <a:t>formación y capacitación de nuestros actores en distintas </a:t>
            </a:r>
            <a:r>
              <a:rPr lang="es-AR" sz="1800" dirty="0" smtClean="0"/>
              <a:t>áreas.</a:t>
            </a:r>
            <a:endParaRPr lang="es-AR" sz="1800" dirty="0"/>
          </a:p>
          <a:p>
            <a:pPr lvl="0" algn="just"/>
            <a:r>
              <a:rPr lang="es-AR" sz="1800" dirty="0" smtClean="0"/>
              <a:t>	Formulamos </a:t>
            </a:r>
            <a:r>
              <a:rPr lang="es-AR" sz="1800" dirty="0"/>
              <a:t>y presentamos proyectos de normativa y propuestas para el acceso a programas del Estado en sus diversos órdenes y </a:t>
            </a:r>
            <a:r>
              <a:rPr lang="es-AR" sz="1800" dirty="0" smtClean="0"/>
              <a:t>niveles.</a:t>
            </a:r>
          </a:p>
          <a:p>
            <a:pPr lvl="0" algn="just"/>
            <a:r>
              <a:rPr lang="es-AR" sz="1800" dirty="0" smtClean="0"/>
              <a:t>	Promovemos </a:t>
            </a:r>
            <a:r>
              <a:rPr lang="es-AR" sz="1800" dirty="0"/>
              <a:t>el vínculo con estudiantes </a:t>
            </a:r>
            <a:r>
              <a:rPr lang="es-AR" sz="1800" dirty="0" smtClean="0"/>
              <a:t>de la Universidad </a:t>
            </a:r>
            <a:r>
              <a:rPr lang="es-AR" sz="1800" dirty="0"/>
              <a:t>a fin de consolidar una construcción crítica de conocimientos.</a:t>
            </a:r>
          </a:p>
          <a:p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1640">
            <a:off x="1070491" y="501934"/>
            <a:ext cx="326069" cy="33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13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Proponemos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Wingdings" pitchFamily="2" charset="2"/>
              <a:buChar char="ü"/>
            </a:pPr>
            <a:r>
              <a:rPr lang="es-AR" dirty="0"/>
              <a:t>Profundizar estas líneas de trabajo y el vínculo con el Estado, en especial el Municipio y la </a:t>
            </a:r>
            <a:r>
              <a:rPr lang="es-AR" dirty="0" smtClean="0"/>
              <a:t>UNSAM.</a:t>
            </a:r>
            <a:endParaRPr lang="es-AR" dirty="0"/>
          </a:p>
          <a:p>
            <a:pPr lvl="0" algn="just">
              <a:buFont typeface="Wingdings" pitchFamily="2" charset="2"/>
              <a:buChar char="ü"/>
            </a:pPr>
            <a:r>
              <a:rPr lang="es-AR" dirty="0"/>
              <a:t>Avanzar en programas de </a:t>
            </a:r>
            <a:r>
              <a:rPr lang="es-AR" dirty="0" smtClean="0"/>
              <a:t>COMPRE.</a:t>
            </a:r>
            <a:endParaRPr lang="es-AR" dirty="0"/>
          </a:p>
          <a:p>
            <a:pPr lvl="0" algn="just">
              <a:buFont typeface="Wingdings" pitchFamily="2" charset="2"/>
              <a:buChar char="ü"/>
            </a:pPr>
            <a:r>
              <a:rPr lang="es-AR" dirty="0"/>
              <a:t>Avanzar en la aplicación de las normativas que hemos construido en miras a la defensa del Derecho al Trabajo y la revalorización de las experiencias </a:t>
            </a:r>
            <a:r>
              <a:rPr lang="es-AR" dirty="0" err="1"/>
              <a:t>autogestivas</a:t>
            </a:r>
            <a:r>
              <a:rPr lang="es-AR" dirty="0"/>
              <a:t> de nuestra región en su rol social, productivo y </a:t>
            </a:r>
            <a:r>
              <a:rPr lang="es-AR" dirty="0" smtClean="0"/>
              <a:t>económico.</a:t>
            </a:r>
            <a:endParaRPr lang="es-AR" dirty="0"/>
          </a:p>
          <a:p>
            <a:pPr lvl="0" algn="just">
              <a:buFont typeface="Wingdings" pitchFamily="2" charset="2"/>
              <a:buChar char="ü"/>
            </a:pPr>
            <a:r>
              <a:rPr lang="es-AR" dirty="0"/>
              <a:t>Construir nuevas herramientas institucionales para la defensa y desarrollo de nuestro </a:t>
            </a:r>
            <a:r>
              <a:rPr lang="es-AR" dirty="0" smtClean="0"/>
              <a:t>sector .</a:t>
            </a:r>
            <a:endParaRPr lang="es-AR" dirty="0"/>
          </a:p>
          <a:p>
            <a:pPr lvl="0" algn="just">
              <a:buFont typeface="Wingdings" pitchFamily="2" charset="2"/>
              <a:buChar char="ü"/>
            </a:pPr>
            <a:r>
              <a:rPr lang="es-AR" dirty="0"/>
              <a:t>Traducir nuestras experiencias como herramienta para la construcción de saberes.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142939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415</TotalTime>
  <Words>853</Words>
  <Application>Microsoft Office PowerPoint</Application>
  <PresentationFormat>Presentación en pantalla (4:3)</PresentationFormat>
  <Paragraphs>103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Franklin Gothic Book</vt:lpstr>
      <vt:lpstr>Franklin Gothic Medium</vt:lpstr>
      <vt:lpstr>Tunga</vt:lpstr>
      <vt:lpstr>Wingdings</vt:lpstr>
      <vt:lpstr>Ángulos</vt:lpstr>
      <vt:lpstr>Presentación de PowerPoint</vt:lpstr>
      <vt:lpstr>Presentación de PowerPoint</vt:lpstr>
      <vt:lpstr>La Mesa Reconquista</vt:lpstr>
      <vt:lpstr>Agenda 2018</vt:lpstr>
      <vt:lpstr>  Reciclado y Medio Ambiente</vt:lpstr>
      <vt:lpstr>Proponemos</vt:lpstr>
      <vt:lpstr> Cooperativa bella Flor y cooperativa 9 de Agosto</vt:lpstr>
      <vt:lpstr> TRABAJO</vt:lpstr>
      <vt:lpstr>Proponemos</vt:lpstr>
      <vt:lpstr>Ordenanza para empresas recuperadas sancionada el 22/11/2017</vt:lpstr>
      <vt:lpstr>Festival de la cooperativa proin (feb.2017)</vt:lpstr>
      <vt:lpstr>Encuentro internacional de economía de los trabajadores (oct-2017)</vt:lpstr>
      <vt:lpstr> Justicia y derechos humanos</vt:lpstr>
      <vt:lpstr>PROPonemos</vt:lpstr>
      <vt:lpstr> Talleres de mediación jurídica y de procedimiento penal (2016-2017)</vt:lpstr>
      <vt:lpstr> TERRITORIO EDUCATIVO</vt:lpstr>
      <vt:lpstr>PROPONEMOS</vt:lpstr>
      <vt:lpstr>PROPONEMOS:</vt:lpstr>
      <vt:lpstr>Algunos de nuestros actores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Cecilia-Pc</dc:creator>
  <cp:lastModifiedBy>azamponi</cp:lastModifiedBy>
  <cp:revision>56</cp:revision>
  <dcterms:created xsi:type="dcterms:W3CDTF">2017-11-29T12:33:07Z</dcterms:created>
  <dcterms:modified xsi:type="dcterms:W3CDTF">2017-12-04T15:44:59Z</dcterms:modified>
</cp:coreProperties>
</file>